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302" r:id="rId3"/>
    <p:sldId id="303" r:id="rId4"/>
    <p:sldId id="304" r:id="rId5"/>
    <p:sldId id="306" r:id="rId6"/>
    <p:sldId id="323" r:id="rId7"/>
    <p:sldId id="324" r:id="rId8"/>
    <p:sldId id="331" r:id="rId9"/>
    <p:sldId id="327" r:id="rId10"/>
    <p:sldId id="330" r:id="rId11"/>
    <p:sldId id="328" r:id="rId12"/>
    <p:sldId id="329" r:id="rId13"/>
    <p:sldId id="322" r:id="rId14"/>
  </p:sldIdLst>
  <p:sldSz cx="9144000" cy="5143500" type="screen16x9"/>
  <p:notesSz cx="6858000" cy="9144000"/>
  <p:embeddedFontLst>
    <p:embeddedFont>
      <p:font typeface="Abel" panose="02000506030000020004" pitchFamily="2" charset="0"/>
      <p:regular r:id="rId16"/>
    </p:embeddedFont>
    <p:embeddedFont>
      <p:font typeface="Share Tech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CC"/>
    <a:srgbClr val="FFFFCC"/>
    <a:srgbClr val="800637"/>
    <a:srgbClr val="C1F5F9"/>
    <a:srgbClr val="66FFCC"/>
    <a:srgbClr val="FAC1C0"/>
    <a:srgbClr val="05D8E7"/>
    <a:srgbClr val="170A4B"/>
    <a:srgbClr val="EBD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84312-62DF-47B2-BD7F-E10EA8C10EFB}">
  <a:tblStyle styleId="{97684312-62DF-47B2-BD7F-E10EA8C10E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8" y="82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16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554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388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2e85277c2_0_4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2e85277c2_0_4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83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2e85277c2_0_4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2e85277c2_0_4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0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06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5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7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2e85277c2_0_4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2e85277c2_0_4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3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64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197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2e85277c2_0_4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2e85277c2_0_4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87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3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1336174" y="15342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2"/>
          </p:nvPr>
        </p:nvSpPr>
        <p:spPr>
          <a:xfrm>
            <a:off x="1336188" y="18943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3"/>
          </p:nvPr>
        </p:nvSpPr>
        <p:spPr>
          <a:xfrm>
            <a:off x="4693874" y="15342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4"/>
          </p:nvPr>
        </p:nvSpPr>
        <p:spPr>
          <a:xfrm>
            <a:off x="4693888" y="18943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5"/>
          </p:nvPr>
        </p:nvSpPr>
        <p:spPr>
          <a:xfrm>
            <a:off x="1977638" y="33875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6"/>
          </p:nvPr>
        </p:nvSpPr>
        <p:spPr>
          <a:xfrm>
            <a:off x="1977638" y="37476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7"/>
          </p:nvPr>
        </p:nvSpPr>
        <p:spPr>
          <a:xfrm>
            <a:off x="5335324" y="33875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8"/>
          </p:nvPr>
        </p:nvSpPr>
        <p:spPr>
          <a:xfrm>
            <a:off x="5335338" y="374769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9" hasCustomPrompt="1"/>
          </p:nvPr>
        </p:nvSpPr>
        <p:spPr>
          <a:xfrm>
            <a:off x="3305300" y="121630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13" hasCustomPrompt="1"/>
          </p:nvPr>
        </p:nvSpPr>
        <p:spPr>
          <a:xfrm>
            <a:off x="6663125" y="121630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14" hasCustomPrompt="1"/>
          </p:nvPr>
        </p:nvSpPr>
        <p:spPr>
          <a:xfrm>
            <a:off x="3946896" y="306965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15" hasCustomPrompt="1"/>
          </p:nvPr>
        </p:nvSpPr>
        <p:spPr>
          <a:xfrm>
            <a:off x="7304563" y="3069650"/>
            <a:ext cx="527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5" name="Google Shape;155;p16"/>
          <p:cNvSpPr/>
          <p:nvPr/>
        </p:nvSpPr>
        <p:spPr>
          <a:xfrm>
            <a:off x="122081" y="3141950"/>
            <a:ext cx="4063800" cy="40638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4958119" y="-2062250"/>
            <a:ext cx="4063800" cy="40638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6"/>
          <p:cNvGrpSpPr/>
          <p:nvPr/>
        </p:nvGrpSpPr>
        <p:grpSpPr>
          <a:xfrm rot="5400000">
            <a:off x="81690" y="3985075"/>
            <a:ext cx="987245" cy="256500"/>
            <a:chOff x="713275" y="4065425"/>
            <a:chExt cx="987245" cy="256500"/>
          </a:xfrm>
        </p:grpSpPr>
        <p:sp>
          <p:nvSpPr>
            <p:cNvPr id="158" name="Google Shape;158;p1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rot="5400000">
            <a:off x="8075065" y="904750"/>
            <a:ext cx="987245" cy="256500"/>
            <a:chOff x="713275" y="4065425"/>
            <a:chExt cx="987245" cy="256500"/>
          </a:xfrm>
        </p:grpSpPr>
        <p:sp>
          <p:nvSpPr>
            <p:cNvPr id="162" name="Google Shape;162;p1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-1516225" y="-1404550"/>
            <a:ext cx="3068700" cy="30687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5951800" y="21224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2077786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2077800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4801224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01232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8.JP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gif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gif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gif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8375" y="23379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734350" y="196350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Autonomous Vehicle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</a:t>
            </a:r>
            <a:r>
              <a:rPr lang="tr-TR" dirty="0"/>
              <a:t>ŞİF UGV</a:t>
            </a:r>
            <a:endParaRPr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13B729E-6C73-4DC6-9462-C8612729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87" y="3712044"/>
            <a:ext cx="1488674" cy="143916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C2821B-2B05-48D1-BF92-485951D2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20" y="40017"/>
            <a:ext cx="1443952" cy="144395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F6D8E95-C822-C09E-5469-581BE037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998" y="3253474"/>
            <a:ext cx="2874707" cy="18900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11;p36">
            <a:extLst>
              <a:ext uri="{FF2B5EF4-FFF2-40B4-BE49-F238E27FC236}">
                <a16:creationId xmlns:a16="http://schemas.microsoft.com/office/drawing/2014/main" id="{D460D7C9-E6A3-AACD-3789-152AA2438C89}"/>
              </a:ext>
            </a:extLst>
          </p:cNvPr>
          <p:cNvSpPr txBox="1">
            <a:spLocks/>
          </p:cNvSpPr>
          <p:nvPr/>
        </p:nvSpPr>
        <p:spPr>
          <a:xfrm>
            <a:off x="694929" y="361857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800" dirty="0">
                <a:solidFill>
                  <a:schemeClr val="bg1"/>
                </a:solidFill>
                <a:latin typeface="Share Tech" panose="020B0604020202020204" charset="0"/>
              </a:rPr>
              <a:t>LIST OF THREATS</a:t>
            </a:r>
            <a:endParaRPr lang="en-US" sz="28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20" name="Google Shape;398;p35">
            <a:extLst>
              <a:ext uri="{FF2B5EF4-FFF2-40B4-BE49-F238E27FC236}">
                <a16:creationId xmlns:a16="http://schemas.microsoft.com/office/drawing/2014/main" id="{DD495B4C-D643-7465-1BBE-80E745B5BA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9524" y="1229658"/>
            <a:ext cx="3240060" cy="378562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Handgun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Rifle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Tank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Skull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Land vehicle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Watercraft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Dagger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Knife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tr-TR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A41B94-34EB-C2AC-275D-168233E4A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7" b="7357"/>
          <a:stretch/>
        </p:blipFill>
        <p:spPr>
          <a:xfrm>
            <a:off x="4718317" y="1736699"/>
            <a:ext cx="3476159" cy="1670101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11" name="Google Shape;398;p35">
            <a:extLst>
              <a:ext uri="{FF2B5EF4-FFF2-40B4-BE49-F238E27FC236}">
                <a16:creationId xmlns:a16="http://schemas.microsoft.com/office/drawing/2014/main" id="{10255FF3-FB86-FB2D-D982-EF40A7E44A18}"/>
              </a:ext>
            </a:extLst>
          </p:cNvPr>
          <p:cNvSpPr txBox="1">
            <a:spLocks/>
          </p:cNvSpPr>
          <p:nvPr/>
        </p:nvSpPr>
        <p:spPr>
          <a:xfrm>
            <a:off x="2706623" y="829548"/>
            <a:ext cx="1766569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 algn="just">
              <a:spcAft>
                <a:spcPts val="1200"/>
              </a:spcAft>
            </a:pPr>
            <a:endParaRPr lang="en-US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Missile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Sword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Shotgun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Weapon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Rocket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Bomb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Remote control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Airplane</a:t>
            </a:r>
          </a:p>
          <a:p>
            <a:pPr marL="0" indent="0" algn="just">
              <a:spcAft>
                <a:spcPts val="1200"/>
              </a:spcAft>
            </a:pP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Helicopter</a:t>
            </a:r>
            <a:endParaRPr lang="tr-TR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9212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REPORTS OF THREATS</a:t>
            </a:r>
            <a:endParaRPr sz="2800" dirty="0"/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448909" y="1648613"/>
            <a:ext cx="4492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Abel" panose="0200050603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When user wants to observe these detections, s/he can use blue triangle button and see the reports screen. </a:t>
            </a:r>
            <a:endParaRPr lang="en-US" sz="1800" dirty="0">
              <a:effectLst/>
              <a:latin typeface="Abel" panose="0200050603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E8079A-2676-DC2F-9BA6-5AA041EF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25" y="573335"/>
            <a:ext cx="1907049" cy="3920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084E8C8F-A1A9-B53B-4A78-C3169C79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791" y="2871250"/>
            <a:ext cx="914400" cy="914400"/>
          </a:xfrm>
          <a:prstGeom prst="rect">
            <a:avLst/>
          </a:prstGeom>
        </p:spPr>
      </p:pic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01B793ED-39C9-DB91-436B-A0EFA4932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995" y="782481"/>
            <a:ext cx="459001" cy="459001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B141E76-50DD-9B19-665D-E9823DA83D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46" b="6925"/>
          <a:stretch/>
        </p:blipFill>
        <p:spPr>
          <a:xfrm>
            <a:off x="961372" y="3017033"/>
            <a:ext cx="3160355" cy="1528027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D1B598B-EC90-51E3-447C-58856753C54C}"/>
              </a:ext>
            </a:extLst>
          </p:cNvPr>
          <p:cNvSpPr/>
          <p:nvPr/>
        </p:nvSpPr>
        <p:spPr>
          <a:xfrm>
            <a:off x="1420091" y="2596532"/>
            <a:ext cx="90056" cy="338386"/>
          </a:xfrm>
          <a:prstGeom prst="downArrow">
            <a:avLst/>
          </a:prstGeom>
          <a:solidFill>
            <a:srgbClr val="FFFF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13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317129" y="573335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GPS TRACKING</a:t>
            </a:r>
            <a:endParaRPr sz="2800" dirty="0"/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1"/>
          </p:nvPr>
        </p:nvSpPr>
        <p:spPr>
          <a:xfrm>
            <a:off x="649625" y="1674336"/>
            <a:ext cx="4492200" cy="171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1800" dirty="0">
                <a:latin typeface="Share Tec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ESP8266 module we developed a GPS tracking model. For that purpose, we used an additional OLED screen to be able to display results and create a webserver to provide results on Google Maps.</a:t>
            </a:r>
            <a:endParaRPr lang="en-US" sz="1800" dirty="0">
              <a:effectLst/>
              <a:latin typeface="Share Tech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Graphic 2" descr="Map with pin with solid fill">
            <a:extLst>
              <a:ext uri="{FF2B5EF4-FFF2-40B4-BE49-F238E27FC236}">
                <a16:creationId xmlns:a16="http://schemas.microsoft.com/office/drawing/2014/main" id="{1287FA34-89E7-394F-0BE1-19F0CB0B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" y="1670712"/>
            <a:ext cx="564932" cy="564932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DC5EB5-1BA8-7026-C86F-27F78B15B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025" y="3233578"/>
            <a:ext cx="2946651" cy="1659947"/>
          </a:xfrm>
          <a:prstGeom prst="rect">
            <a:avLst/>
          </a:prstGeom>
          <a:effectLst>
            <a:glow rad="127000">
              <a:schemeClr val="accent2">
                <a:lumMod val="20000"/>
                <a:lumOff val="80000"/>
              </a:schemeClr>
            </a:glow>
            <a:outerShdw blurRad="50800" dist="50800" dir="5400000" algn="ctr" rotWithShape="0">
              <a:schemeClr val="accent4">
                <a:lumMod val="60000"/>
                <a:lumOff val="40000"/>
              </a:schemeClr>
            </a:outerShdw>
          </a:effectLst>
        </p:spPr>
      </p:pic>
      <p:pic>
        <p:nvPicPr>
          <p:cNvPr id="8" name="Picture 7" descr="A picture containing text, cellphone, phone&#10;&#10;Description automatically generated">
            <a:extLst>
              <a:ext uri="{FF2B5EF4-FFF2-40B4-BE49-F238E27FC236}">
                <a16:creationId xmlns:a16="http://schemas.microsoft.com/office/drawing/2014/main" id="{5F88F063-4F4A-C581-B222-3912F3E1D7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44" r="21661"/>
          <a:stretch/>
        </p:blipFill>
        <p:spPr>
          <a:xfrm>
            <a:off x="6302743" y="591275"/>
            <a:ext cx="2172941" cy="2174421"/>
          </a:xfrm>
          <a:prstGeom prst="rect">
            <a:avLst/>
          </a:prstGeom>
          <a:effectLst>
            <a:glow rad="127000">
              <a:schemeClr val="bg2">
                <a:lumMod val="25000"/>
                <a:lumOff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405859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6"/>
          <p:cNvSpPr/>
          <p:nvPr/>
        </p:nvSpPr>
        <p:spPr>
          <a:xfrm>
            <a:off x="1952625" y="-57150"/>
            <a:ext cx="5238900" cy="3343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6"/>
          <p:cNvSpPr/>
          <p:nvPr/>
        </p:nvSpPr>
        <p:spPr>
          <a:xfrm>
            <a:off x="4287185" y="2362860"/>
            <a:ext cx="1995646" cy="1801079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6"/>
          <p:cNvSpPr/>
          <p:nvPr/>
        </p:nvSpPr>
        <p:spPr>
          <a:xfrm>
            <a:off x="2984408" y="2362861"/>
            <a:ext cx="1995646" cy="1838794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6"/>
          <p:cNvSpPr txBox="1">
            <a:spLocks noGrp="1"/>
          </p:cNvSpPr>
          <p:nvPr>
            <p:ph type="title" idx="4294967295"/>
          </p:nvPr>
        </p:nvSpPr>
        <p:spPr>
          <a:xfrm>
            <a:off x="2362200" y="660368"/>
            <a:ext cx="4419600" cy="95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</a:t>
            </a:r>
            <a:r>
              <a:rPr lang="en" sz="3600" dirty="0"/>
              <a:t> </a:t>
            </a:r>
            <a:r>
              <a:rPr lang="en" sz="5000" dirty="0"/>
              <a:t>YOU!</a:t>
            </a:r>
            <a:endParaRPr sz="5000" dirty="0"/>
          </a:p>
        </p:txBody>
      </p:sp>
      <p:sp>
        <p:nvSpPr>
          <p:cNvPr id="949" name="Google Shape;949;p56"/>
          <p:cNvSpPr txBox="1">
            <a:spLocks noGrp="1"/>
          </p:cNvSpPr>
          <p:nvPr>
            <p:ph type="subTitle" idx="4294967295"/>
          </p:nvPr>
        </p:nvSpPr>
        <p:spPr>
          <a:xfrm>
            <a:off x="2449366" y="1697368"/>
            <a:ext cx="4419600" cy="461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latin typeface="Share Tech" panose="020B0604020202020204" charset="0"/>
              </a:rPr>
              <a:t>QUESTIONS</a:t>
            </a:r>
            <a:r>
              <a:rPr lang="en" sz="2400" dirty="0"/>
              <a:t>?</a:t>
            </a:r>
            <a:endParaRPr sz="24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FAD0CC-4475-4C24-9F1C-F8313BDE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92" y="2637558"/>
            <a:ext cx="1294748" cy="125168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397C0CF-CDCC-4040-ABCC-076FD731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66" y="2637558"/>
            <a:ext cx="1251685" cy="125168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307DC1D-B504-615A-3C3E-297EE5B2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24" y="90818"/>
            <a:ext cx="2000100" cy="1333400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F08792-48AB-7CC0-E1CA-1362F5D2B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998" y="3253474"/>
            <a:ext cx="2874707" cy="18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590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4"/>
          <p:cNvSpPr/>
          <p:nvPr/>
        </p:nvSpPr>
        <p:spPr>
          <a:xfrm>
            <a:off x="4680064" y="1107713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4"/>
          <p:cNvSpPr/>
          <p:nvPr/>
        </p:nvSpPr>
        <p:spPr>
          <a:xfrm>
            <a:off x="1993840" y="1064713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5741509" y="3795324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ALEYNA DEDE</a:t>
            </a:r>
            <a:endParaRPr dirty="0"/>
          </a:p>
        </p:txBody>
      </p:sp>
      <p:sp>
        <p:nvSpPr>
          <p:cNvPr id="894" name="Google Shape;894;p54"/>
          <p:cNvSpPr txBox="1">
            <a:spLocks noGrp="1"/>
          </p:cNvSpPr>
          <p:nvPr>
            <p:ph type="subTitle" idx="4"/>
          </p:nvPr>
        </p:nvSpPr>
        <p:spPr>
          <a:xfrm>
            <a:off x="6156553" y="3981750"/>
            <a:ext cx="1468241" cy="39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201711019</a:t>
            </a:r>
            <a:endParaRPr dirty="0"/>
          </a:p>
        </p:txBody>
      </p:sp>
      <p:grpSp>
        <p:nvGrpSpPr>
          <p:cNvPr id="897" name="Google Shape;897;p54"/>
          <p:cNvGrpSpPr/>
          <p:nvPr/>
        </p:nvGrpSpPr>
        <p:grpSpPr>
          <a:xfrm rot="-5400000">
            <a:off x="-194761" y="3305611"/>
            <a:ext cx="2021925" cy="1691954"/>
            <a:chOff x="-363475" y="-836226"/>
            <a:chExt cx="2021925" cy="1691954"/>
          </a:xfrm>
        </p:grpSpPr>
        <p:cxnSp>
          <p:nvCxnSpPr>
            <p:cNvPr id="898" name="Google Shape;898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54"/>
            <p:cNvCxnSpPr/>
            <p:nvPr/>
          </p:nvCxnSpPr>
          <p:spPr>
            <a:xfrm rot="10800000">
              <a:off x="1658450" y="-781972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901" name="Google Shape;901;p54"/>
          <p:cNvCxnSpPr/>
          <p:nvPr/>
        </p:nvCxnSpPr>
        <p:spPr>
          <a:xfrm rot="5400000" flipH="1">
            <a:off x="7937507" y="3925626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54"/>
          <p:cNvSpPr/>
          <p:nvPr/>
        </p:nvSpPr>
        <p:spPr>
          <a:xfrm>
            <a:off x="7168823" y="1283907"/>
            <a:ext cx="1279800" cy="1257300"/>
          </a:xfrm>
          <a:prstGeom prst="snip2DiagRect">
            <a:avLst>
              <a:gd name="adj1" fmla="val 0"/>
              <a:gd name="adj2" fmla="val 203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4"/>
          <p:cNvSpPr/>
          <p:nvPr/>
        </p:nvSpPr>
        <p:spPr>
          <a:xfrm>
            <a:off x="555591" y="2955888"/>
            <a:ext cx="1279800" cy="1257300"/>
          </a:xfrm>
          <a:prstGeom prst="snip2DiagRect">
            <a:avLst>
              <a:gd name="adj1" fmla="val 0"/>
              <a:gd name="adj2" fmla="val 203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4"/>
          <p:cNvGrpSpPr/>
          <p:nvPr/>
        </p:nvGrpSpPr>
        <p:grpSpPr>
          <a:xfrm>
            <a:off x="8047184" y="3699451"/>
            <a:ext cx="987245" cy="256500"/>
            <a:chOff x="713275" y="4065425"/>
            <a:chExt cx="987245" cy="256500"/>
          </a:xfrm>
        </p:grpSpPr>
        <p:sp>
          <p:nvSpPr>
            <p:cNvPr id="906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54"/>
          <p:cNvGrpSpPr/>
          <p:nvPr/>
        </p:nvGrpSpPr>
        <p:grpSpPr>
          <a:xfrm>
            <a:off x="713400" y="1302463"/>
            <a:ext cx="987245" cy="256500"/>
            <a:chOff x="713275" y="4065425"/>
            <a:chExt cx="987245" cy="256500"/>
          </a:xfrm>
        </p:grpSpPr>
        <p:sp>
          <p:nvSpPr>
            <p:cNvPr id="910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899;p54">
            <a:extLst>
              <a:ext uri="{FF2B5EF4-FFF2-40B4-BE49-F238E27FC236}">
                <a16:creationId xmlns:a16="http://schemas.microsoft.com/office/drawing/2014/main" id="{34E97B1F-9C0F-4808-B705-B6F9D166B2CE}"/>
              </a:ext>
            </a:extLst>
          </p:cNvPr>
          <p:cNvCxnSpPr>
            <a:cxnSpLocks/>
          </p:cNvCxnSpPr>
          <p:nvPr/>
        </p:nvCxnSpPr>
        <p:spPr>
          <a:xfrm flipV="1">
            <a:off x="4689025" y="4528926"/>
            <a:ext cx="0" cy="143188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3EC3C3-4F67-4D16-AEA9-D38B2E05A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2" t="8408" r="12870" b="15058"/>
          <a:stretch/>
        </p:blipFill>
        <p:spPr>
          <a:xfrm>
            <a:off x="1738888" y="1886528"/>
            <a:ext cx="1741964" cy="1812923"/>
          </a:xfrm>
          <a:prstGeom prst="snip2DiagRect">
            <a:avLst/>
          </a:prstGeom>
          <a:solidFill>
            <a:srgbClr val="FFFF00"/>
          </a:solidFill>
          <a:ln w="889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14F355C-2B3B-4D5B-AB34-697CCF8E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63" y="1858836"/>
            <a:ext cx="1760479" cy="18129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Google Shape;891;p54">
            <a:extLst>
              <a:ext uri="{FF2B5EF4-FFF2-40B4-BE49-F238E27FC236}">
                <a16:creationId xmlns:a16="http://schemas.microsoft.com/office/drawing/2014/main" id="{553FE766-CF99-4F72-9053-525CDDED7981}"/>
              </a:ext>
            </a:extLst>
          </p:cNvPr>
          <p:cNvSpPr txBox="1">
            <a:spLocks/>
          </p:cNvSpPr>
          <p:nvPr/>
        </p:nvSpPr>
        <p:spPr>
          <a:xfrm>
            <a:off x="3564055" y="584477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i="1" dirty="0"/>
              <a:t>DR. SERDAR ARSLAN</a:t>
            </a:r>
          </a:p>
        </p:txBody>
      </p:sp>
      <p:pic>
        <p:nvPicPr>
          <p:cNvPr id="14" name="Picture 13" descr="A person in a black suit&#10;&#10;Description automatically generated with low confidence">
            <a:extLst>
              <a:ext uri="{FF2B5EF4-FFF2-40B4-BE49-F238E27FC236}">
                <a16:creationId xmlns:a16="http://schemas.microsoft.com/office/drawing/2014/main" id="{E964890A-14C1-4B67-8AAF-92862C9CF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3" t="5095" r="6935" b="30595"/>
          <a:stretch/>
        </p:blipFill>
        <p:spPr>
          <a:xfrm>
            <a:off x="6008008" y="1869742"/>
            <a:ext cx="1724591" cy="1821586"/>
          </a:xfrm>
          <a:prstGeom prst="snip2DiagRect">
            <a:avLst/>
          </a:prstGeom>
          <a:solidFill>
            <a:schemeClr val="tx2">
              <a:lumMod val="95000"/>
            </a:schemeClr>
          </a:solidFill>
          <a:ln w="889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Google Shape;893;p54">
            <a:extLst>
              <a:ext uri="{FF2B5EF4-FFF2-40B4-BE49-F238E27FC236}">
                <a16:creationId xmlns:a16="http://schemas.microsoft.com/office/drawing/2014/main" id="{1987B2AD-A3E3-4BFD-9B23-168005D61A6F}"/>
              </a:ext>
            </a:extLst>
          </p:cNvPr>
          <p:cNvSpPr txBox="1">
            <a:spLocks/>
          </p:cNvSpPr>
          <p:nvPr/>
        </p:nvSpPr>
        <p:spPr>
          <a:xfrm>
            <a:off x="1501348" y="379371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dirty="0"/>
              <a:t>EYLÜL ERDOĞAN</a:t>
            </a:r>
          </a:p>
        </p:txBody>
      </p:sp>
      <p:sp>
        <p:nvSpPr>
          <p:cNvPr id="51" name="Google Shape;894;p54">
            <a:extLst>
              <a:ext uri="{FF2B5EF4-FFF2-40B4-BE49-F238E27FC236}">
                <a16:creationId xmlns:a16="http://schemas.microsoft.com/office/drawing/2014/main" id="{7D9926C8-5489-4653-9AC1-4391A6425007}"/>
              </a:ext>
            </a:extLst>
          </p:cNvPr>
          <p:cNvSpPr txBox="1">
            <a:spLocks/>
          </p:cNvSpPr>
          <p:nvPr/>
        </p:nvSpPr>
        <p:spPr>
          <a:xfrm>
            <a:off x="1916392" y="3980145"/>
            <a:ext cx="1468241" cy="39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tr-TR" dirty="0"/>
              <a:t>201711025</a:t>
            </a:r>
          </a:p>
        </p:txBody>
      </p:sp>
      <p:sp>
        <p:nvSpPr>
          <p:cNvPr id="52" name="Google Shape;893;p54">
            <a:extLst>
              <a:ext uri="{FF2B5EF4-FFF2-40B4-BE49-F238E27FC236}">
                <a16:creationId xmlns:a16="http://schemas.microsoft.com/office/drawing/2014/main" id="{AA4B1CE3-30DC-48CA-BAE5-4DE6CEE80412}"/>
              </a:ext>
            </a:extLst>
          </p:cNvPr>
          <p:cNvSpPr txBox="1">
            <a:spLocks/>
          </p:cNvSpPr>
          <p:nvPr/>
        </p:nvSpPr>
        <p:spPr>
          <a:xfrm>
            <a:off x="3659764" y="3801346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dirty="0"/>
              <a:t>ALİ BOZDOĞAN</a:t>
            </a:r>
          </a:p>
        </p:txBody>
      </p:sp>
      <p:sp>
        <p:nvSpPr>
          <p:cNvPr id="53" name="Google Shape;894;p54">
            <a:extLst>
              <a:ext uri="{FF2B5EF4-FFF2-40B4-BE49-F238E27FC236}">
                <a16:creationId xmlns:a16="http://schemas.microsoft.com/office/drawing/2014/main" id="{E834DA06-56FA-4096-B22B-3853F4C4F907}"/>
              </a:ext>
            </a:extLst>
          </p:cNvPr>
          <p:cNvSpPr txBox="1">
            <a:spLocks/>
          </p:cNvSpPr>
          <p:nvPr/>
        </p:nvSpPr>
        <p:spPr>
          <a:xfrm>
            <a:off x="4074808" y="3987772"/>
            <a:ext cx="1468241" cy="39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tr-TR" dirty="0"/>
              <a:t>201717009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B0210-A777-4C85-A5C4-13D5C6F378DB}"/>
              </a:ext>
            </a:extLst>
          </p:cNvPr>
          <p:cNvSpPr/>
          <p:nvPr/>
        </p:nvSpPr>
        <p:spPr>
          <a:xfrm>
            <a:off x="3564055" y="108821"/>
            <a:ext cx="226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hare Tech" panose="020B0604020202020204" charset="0"/>
              </a:rPr>
              <a:t>OUR ADVISOR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hare Tech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224BAE-FBB6-424F-9E2B-DB23A767241C}"/>
              </a:ext>
            </a:extLst>
          </p:cNvPr>
          <p:cNvSpPr/>
          <p:nvPr/>
        </p:nvSpPr>
        <p:spPr>
          <a:xfrm>
            <a:off x="3564055" y="1226484"/>
            <a:ext cx="226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hare Tech" panose="020B0604020202020204" charset="0"/>
              </a:rPr>
              <a:t>OUR TEAM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249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3"/>
          <p:cNvGrpSpPr/>
          <p:nvPr/>
        </p:nvGrpSpPr>
        <p:grpSpPr>
          <a:xfrm>
            <a:off x="5839089" y="2245273"/>
            <a:ext cx="824275" cy="362044"/>
            <a:chOff x="5755013" y="3074400"/>
            <a:chExt cx="1017300" cy="469200"/>
          </a:xfrm>
        </p:grpSpPr>
        <p:sp>
          <p:nvSpPr>
            <p:cNvPr id="315" name="Google Shape;315;p33"/>
            <p:cNvSpPr/>
            <p:nvPr/>
          </p:nvSpPr>
          <p:spPr>
            <a:xfrm>
              <a:off x="58864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7550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17" name="Google Shape;317;p33"/>
          <p:cNvGrpSpPr/>
          <p:nvPr/>
        </p:nvGrpSpPr>
        <p:grpSpPr>
          <a:xfrm>
            <a:off x="3303164" y="2245273"/>
            <a:ext cx="824275" cy="362044"/>
            <a:chOff x="3219088" y="3074400"/>
            <a:chExt cx="1017300" cy="469200"/>
          </a:xfrm>
        </p:grpSpPr>
        <p:sp>
          <p:nvSpPr>
            <p:cNvPr id="318" name="Google Shape;318;p33"/>
            <p:cNvSpPr/>
            <p:nvPr/>
          </p:nvSpPr>
          <p:spPr>
            <a:xfrm>
              <a:off x="33504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2190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0" name="Google Shape;320;p33"/>
          <p:cNvGrpSpPr/>
          <p:nvPr/>
        </p:nvGrpSpPr>
        <p:grpSpPr>
          <a:xfrm>
            <a:off x="767251" y="2245273"/>
            <a:ext cx="824275" cy="362044"/>
            <a:chOff x="683175" y="3074400"/>
            <a:chExt cx="1017300" cy="469200"/>
          </a:xfrm>
        </p:grpSpPr>
        <p:sp>
          <p:nvSpPr>
            <p:cNvPr id="321" name="Google Shape;321;p33"/>
            <p:cNvSpPr/>
            <p:nvPr/>
          </p:nvSpPr>
          <p:spPr>
            <a:xfrm>
              <a:off x="8145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6831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3" name="Google Shape;323;p33"/>
          <p:cNvGrpSpPr/>
          <p:nvPr/>
        </p:nvGrpSpPr>
        <p:grpSpPr>
          <a:xfrm>
            <a:off x="5881953" y="799649"/>
            <a:ext cx="824275" cy="362044"/>
            <a:chOff x="5755013" y="1285875"/>
            <a:chExt cx="1017300" cy="469200"/>
          </a:xfrm>
        </p:grpSpPr>
        <p:sp>
          <p:nvSpPr>
            <p:cNvPr id="324" name="Google Shape;324;p33"/>
            <p:cNvSpPr/>
            <p:nvPr/>
          </p:nvSpPr>
          <p:spPr>
            <a:xfrm>
              <a:off x="58864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7550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3254951" y="792370"/>
            <a:ext cx="824275" cy="362044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767251" y="821081"/>
            <a:ext cx="824275" cy="362044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804376" y="1418617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PROJECT DEFINITION</a:t>
            </a:r>
            <a:endParaRPr sz="1600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648388" y="1735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899350" y="792844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3386487" y="764133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4"/>
          </p:nvPr>
        </p:nvSpPr>
        <p:spPr>
          <a:xfrm>
            <a:off x="6012637" y="771412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 idx="5"/>
          </p:nvPr>
        </p:nvSpPr>
        <p:spPr>
          <a:xfrm>
            <a:off x="898651" y="2218058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6"/>
          </p:nvPr>
        </p:nvSpPr>
        <p:spPr>
          <a:xfrm>
            <a:off x="3290641" y="1413260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MAIN FEATURES</a:t>
            </a:r>
            <a:endParaRPr sz="1600"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5874516" y="1409217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KA</a:t>
            </a:r>
            <a:r>
              <a:rPr lang="tr-TR" sz="1600" dirty="0"/>
              <a:t>ŞİF ANDROID APP</a:t>
            </a:r>
            <a:endParaRPr sz="1600"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13"/>
          </p:nvPr>
        </p:nvSpPr>
        <p:spPr>
          <a:xfrm>
            <a:off x="805497" y="2833410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OPERATING MODES</a:t>
            </a:r>
            <a:endParaRPr sz="1600" dirty="0"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 idx="16"/>
          </p:nvPr>
        </p:nvSpPr>
        <p:spPr>
          <a:xfrm>
            <a:off x="3434700" y="2218036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346" name="Google Shape;346;p33"/>
          <p:cNvSpPr txBox="1">
            <a:spLocks noGrp="1"/>
          </p:cNvSpPr>
          <p:nvPr>
            <p:ph type="title" idx="17"/>
          </p:nvPr>
        </p:nvSpPr>
        <p:spPr>
          <a:xfrm>
            <a:off x="5969773" y="2218036"/>
            <a:ext cx="504871" cy="427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06</a:t>
            </a:r>
            <a:endParaRPr sz="200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18"/>
          </p:nvPr>
        </p:nvSpPr>
        <p:spPr>
          <a:xfrm>
            <a:off x="3290641" y="2854851"/>
            <a:ext cx="2032654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dirty="0"/>
              <a:t>OBJECT DETECTION</a:t>
            </a:r>
            <a:endParaRPr sz="1600"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20"/>
          </p:nvPr>
        </p:nvSpPr>
        <p:spPr>
          <a:xfrm>
            <a:off x="5839089" y="2854850"/>
            <a:ext cx="1933923" cy="356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600" dirty="0"/>
              <a:t>THREATS DETECTION</a:t>
            </a:r>
            <a:endParaRPr sz="1600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14;p33">
            <a:extLst>
              <a:ext uri="{FF2B5EF4-FFF2-40B4-BE49-F238E27FC236}">
                <a16:creationId xmlns:a16="http://schemas.microsoft.com/office/drawing/2014/main" id="{F90091B1-4F49-4250-938C-9E690A2351D5}"/>
              </a:ext>
            </a:extLst>
          </p:cNvPr>
          <p:cNvGrpSpPr/>
          <p:nvPr/>
        </p:nvGrpSpPr>
        <p:grpSpPr>
          <a:xfrm>
            <a:off x="5907311" y="3719610"/>
            <a:ext cx="824275" cy="362044"/>
            <a:chOff x="5755013" y="3074400"/>
            <a:chExt cx="1017300" cy="469200"/>
          </a:xfrm>
        </p:grpSpPr>
        <p:sp>
          <p:nvSpPr>
            <p:cNvPr id="56" name="Google Shape;315;p33">
              <a:extLst>
                <a:ext uri="{FF2B5EF4-FFF2-40B4-BE49-F238E27FC236}">
                  <a16:creationId xmlns:a16="http://schemas.microsoft.com/office/drawing/2014/main" id="{3D9D8CAB-BBD1-445E-8105-612582C3D598}"/>
                </a:ext>
              </a:extLst>
            </p:cNvPr>
            <p:cNvSpPr/>
            <p:nvPr/>
          </p:nvSpPr>
          <p:spPr>
            <a:xfrm>
              <a:off x="58864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7" name="Google Shape;316;p33">
              <a:extLst>
                <a:ext uri="{FF2B5EF4-FFF2-40B4-BE49-F238E27FC236}">
                  <a16:creationId xmlns:a16="http://schemas.microsoft.com/office/drawing/2014/main" id="{E6D36CA2-B80C-4F7A-BFD9-2564C2F5AA08}"/>
                </a:ext>
              </a:extLst>
            </p:cNvPr>
            <p:cNvSpPr/>
            <p:nvPr/>
          </p:nvSpPr>
          <p:spPr>
            <a:xfrm>
              <a:off x="5755013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58" name="Google Shape;317;p33">
            <a:extLst>
              <a:ext uri="{FF2B5EF4-FFF2-40B4-BE49-F238E27FC236}">
                <a16:creationId xmlns:a16="http://schemas.microsoft.com/office/drawing/2014/main" id="{6177C88A-312D-4348-8704-F9DBF23E2E3B}"/>
              </a:ext>
            </a:extLst>
          </p:cNvPr>
          <p:cNvGrpSpPr/>
          <p:nvPr/>
        </p:nvGrpSpPr>
        <p:grpSpPr>
          <a:xfrm>
            <a:off x="3371386" y="3719610"/>
            <a:ext cx="824275" cy="362044"/>
            <a:chOff x="3219088" y="3074400"/>
            <a:chExt cx="1017300" cy="469200"/>
          </a:xfrm>
        </p:grpSpPr>
        <p:sp>
          <p:nvSpPr>
            <p:cNvPr id="59" name="Google Shape;318;p33">
              <a:extLst>
                <a:ext uri="{FF2B5EF4-FFF2-40B4-BE49-F238E27FC236}">
                  <a16:creationId xmlns:a16="http://schemas.microsoft.com/office/drawing/2014/main" id="{94FDC564-00B5-4331-8655-68088D599CC4}"/>
                </a:ext>
              </a:extLst>
            </p:cNvPr>
            <p:cNvSpPr/>
            <p:nvPr/>
          </p:nvSpPr>
          <p:spPr>
            <a:xfrm>
              <a:off x="33504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319;p33">
              <a:extLst>
                <a:ext uri="{FF2B5EF4-FFF2-40B4-BE49-F238E27FC236}">
                  <a16:creationId xmlns:a16="http://schemas.microsoft.com/office/drawing/2014/main" id="{580FE13C-C630-44B5-8A7D-F6BE136437AA}"/>
                </a:ext>
              </a:extLst>
            </p:cNvPr>
            <p:cNvSpPr/>
            <p:nvPr/>
          </p:nvSpPr>
          <p:spPr>
            <a:xfrm>
              <a:off x="32190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320;p33">
            <a:extLst>
              <a:ext uri="{FF2B5EF4-FFF2-40B4-BE49-F238E27FC236}">
                <a16:creationId xmlns:a16="http://schemas.microsoft.com/office/drawing/2014/main" id="{54670C8C-3CDF-471E-A4D3-933B755834C8}"/>
              </a:ext>
            </a:extLst>
          </p:cNvPr>
          <p:cNvGrpSpPr/>
          <p:nvPr/>
        </p:nvGrpSpPr>
        <p:grpSpPr>
          <a:xfrm>
            <a:off x="835473" y="3719610"/>
            <a:ext cx="824275" cy="362044"/>
            <a:chOff x="683175" y="3074400"/>
            <a:chExt cx="1017300" cy="469200"/>
          </a:xfrm>
        </p:grpSpPr>
        <p:sp>
          <p:nvSpPr>
            <p:cNvPr id="62" name="Google Shape;321;p33">
              <a:extLst>
                <a:ext uri="{FF2B5EF4-FFF2-40B4-BE49-F238E27FC236}">
                  <a16:creationId xmlns:a16="http://schemas.microsoft.com/office/drawing/2014/main" id="{F1CD2788-D4AF-40D2-93DA-33822D055A33}"/>
                </a:ext>
              </a:extLst>
            </p:cNvPr>
            <p:cNvSpPr/>
            <p:nvPr/>
          </p:nvSpPr>
          <p:spPr>
            <a:xfrm>
              <a:off x="8145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322;p33">
              <a:extLst>
                <a:ext uri="{FF2B5EF4-FFF2-40B4-BE49-F238E27FC236}">
                  <a16:creationId xmlns:a16="http://schemas.microsoft.com/office/drawing/2014/main" id="{16100A04-771F-4697-9A73-834DAC7393A5}"/>
                </a:ext>
              </a:extLst>
            </p:cNvPr>
            <p:cNvSpPr/>
            <p:nvPr/>
          </p:nvSpPr>
          <p:spPr>
            <a:xfrm>
              <a:off x="6831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4" name="Google Shape;338;p33">
            <a:extLst>
              <a:ext uri="{FF2B5EF4-FFF2-40B4-BE49-F238E27FC236}">
                <a16:creationId xmlns:a16="http://schemas.microsoft.com/office/drawing/2014/main" id="{6413A8EC-D8C4-4E55-8277-9006D76FEEAE}"/>
              </a:ext>
            </a:extLst>
          </p:cNvPr>
          <p:cNvSpPr txBox="1">
            <a:spLocks/>
          </p:cNvSpPr>
          <p:nvPr/>
        </p:nvSpPr>
        <p:spPr>
          <a:xfrm>
            <a:off x="966873" y="3692395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65" name="Google Shape;343;p33">
            <a:extLst>
              <a:ext uri="{FF2B5EF4-FFF2-40B4-BE49-F238E27FC236}">
                <a16:creationId xmlns:a16="http://schemas.microsoft.com/office/drawing/2014/main" id="{0F0DA9D6-F25E-42BE-87EA-EEFE563EF6D4}"/>
              </a:ext>
            </a:extLst>
          </p:cNvPr>
          <p:cNvSpPr txBox="1">
            <a:spLocks/>
          </p:cNvSpPr>
          <p:nvPr/>
        </p:nvSpPr>
        <p:spPr>
          <a:xfrm>
            <a:off x="835473" y="4313077"/>
            <a:ext cx="1933923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1600" dirty="0"/>
              <a:t>REPORTS OF THREATS</a:t>
            </a:r>
          </a:p>
        </p:txBody>
      </p:sp>
      <p:sp>
        <p:nvSpPr>
          <p:cNvPr id="66" name="Google Shape;345;p33">
            <a:extLst>
              <a:ext uri="{FF2B5EF4-FFF2-40B4-BE49-F238E27FC236}">
                <a16:creationId xmlns:a16="http://schemas.microsoft.com/office/drawing/2014/main" id="{BC38A745-ED17-4CFE-BE43-EA33260B82EF}"/>
              </a:ext>
            </a:extLst>
          </p:cNvPr>
          <p:cNvSpPr txBox="1">
            <a:spLocks/>
          </p:cNvSpPr>
          <p:nvPr/>
        </p:nvSpPr>
        <p:spPr>
          <a:xfrm>
            <a:off x="3502922" y="3692373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67" name="Google Shape;346;p33">
            <a:extLst>
              <a:ext uri="{FF2B5EF4-FFF2-40B4-BE49-F238E27FC236}">
                <a16:creationId xmlns:a16="http://schemas.microsoft.com/office/drawing/2014/main" id="{BC91DF50-FDDA-4982-B1F7-FE8B26B7DA8C}"/>
              </a:ext>
            </a:extLst>
          </p:cNvPr>
          <p:cNvSpPr txBox="1">
            <a:spLocks/>
          </p:cNvSpPr>
          <p:nvPr/>
        </p:nvSpPr>
        <p:spPr>
          <a:xfrm>
            <a:off x="6037995" y="3692373"/>
            <a:ext cx="504871" cy="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000" dirty="0"/>
              <a:t>09</a:t>
            </a:r>
          </a:p>
        </p:txBody>
      </p:sp>
      <p:sp>
        <p:nvSpPr>
          <p:cNvPr id="68" name="Google Shape;347;p33">
            <a:extLst>
              <a:ext uri="{FF2B5EF4-FFF2-40B4-BE49-F238E27FC236}">
                <a16:creationId xmlns:a16="http://schemas.microsoft.com/office/drawing/2014/main" id="{83E5BF8E-DD2A-403A-A9EA-742FBABCCE70}"/>
              </a:ext>
            </a:extLst>
          </p:cNvPr>
          <p:cNvSpPr txBox="1">
            <a:spLocks/>
          </p:cNvSpPr>
          <p:nvPr/>
        </p:nvSpPr>
        <p:spPr>
          <a:xfrm>
            <a:off x="3306239" y="4319771"/>
            <a:ext cx="2807958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1600" dirty="0"/>
              <a:t>GPS TRACKING</a:t>
            </a:r>
          </a:p>
        </p:txBody>
      </p:sp>
      <p:sp>
        <p:nvSpPr>
          <p:cNvPr id="69" name="Google Shape;349;p33">
            <a:extLst>
              <a:ext uri="{FF2B5EF4-FFF2-40B4-BE49-F238E27FC236}">
                <a16:creationId xmlns:a16="http://schemas.microsoft.com/office/drawing/2014/main" id="{A417F0FC-1C94-4B18-A97F-C7D2D17BF32E}"/>
              </a:ext>
            </a:extLst>
          </p:cNvPr>
          <p:cNvSpPr txBox="1">
            <a:spLocks/>
          </p:cNvSpPr>
          <p:nvPr/>
        </p:nvSpPr>
        <p:spPr>
          <a:xfrm>
            <a:off x="5881953" y="4313078"/>
            <a:ext cx="1933923" cy="3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QUESTIONS</a:t>
            </a:r>
          </a:p>
        </p:txBody>
      </p:sp>
      <p:grpSp>
        <p:nvGrpSpPr>
          <p:cNvPr id="70" name="Google Shape;6568;p71">
            <a:extLst>
              <a:ext uri="{FF2B5EF4-FFF2-40B4-BE49-F238E27FC236}">
                <a16:creationId xmlns:a16="http://schemas.microsoft.com/office/drawing/2014/main" id="{5C67E0FA-9E82-48E7-9EF1-383697B999E1}"/>
              </a:ext>
            </a:extLst>
          </p:cNvPr>
          <p:cNvGrpSpPr/>
          <p:nvPr/>
        </p:nvGrpSpPr>
        <p:grpSpPr>
          <a:xfrm>
            <a:off x="3613854" y="304597"/>
            <a:ext cx="351024" cy="347301"/>
            <a:chOff x="946175" y="3619500"/>
            <a:chExt cx="296975" cy="293825"/>
          </a:xfrm>
          <a:solidFill>
            <a:srgbClr val="0070C0"/>
          </a:solidFill>
        </p:grpSpPr>
        <p:sp>
          <p:nvSpPr>
            <p:cNvPr id="71" name="Google Shape;6569;p71">
              <a:extLst>
                <a:ext uri="{FF2B5EF4-FFF2-40B4-BE49-F238E27FC236}">
                  <a16:creationId xmlns:a16="http://schemas.microsoft.com/office/drawing/2014/main" id="{4932B545-B070-447B-8DEF-6A369549B34E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70;p71">
              <a:extLst>
                <a:ext uri="{FF2B5EF4-FFF2-40B4-BE49-F238E27FC236}">
                  <a16:creationId xmlns:a16="http://schemas.microsoft.com/office/drawing/2014/main" id="{B242379A-C339-4CD6-BC5D-87BC7268E17D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71;p71">
              <a:extLst>
                <a:ext uri="{FF2B5EF4-FFF2-40B4-BE49-F238E27FC236}">
                  <a16:creationId xmlns:a16="http://schemas.microsoft.com/office/drawing/2014/main" id="{212EF4BB-BCEB-4451-A806-41D59402F8D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72;p71">
              <a:extLst>
                <a:ext uri="{FF2B5EF4-FFF2-40B4-BE49-F238E27FC236}">
                  <a16:creationId xmlns:a16="http://schemas.microsoft.com/office/drawing/2014/main" id="{C01C907B-5405-45B1-9447-18ED18062151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73;p71">
              <a:extLst>
                <a:ext uri="{FF2B5EF4-FFF2-40B4-BE49-F238E27FC236}">
                  <a16:creationId xmlns:a16="http://schemas.microsoft.com/office/drawing/2014/main" id="{DC1476A0-3561-4EF7-A203-4A6B4DF0850D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574;p71">
              <a:extLst>
                <a:ext uri="{FF2B5EF4-FFF2-40B4-BE49-F238E27FC236}">
                  <a16:creationId xmlns:a16="http://schemas.microsoft.com/office/drawing/2014/main" id="{33BD2E15-CFF2-40E4-AB7B-E1D858C7A46D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66099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869175" y="937324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DEFINITION</a:t>
            </a:r>
            <a:endParaRPr dirty="0"/>
          </a:p>
        </p:txBody>
      </p:sp>
      <p:sp>
        <p:nvSpPr>
          <p:cNvPr id="383" name="Google Shape;383;p35"/>
          <p:cNvSpPr/>
          <p:nvPr/>
        </p:nvSpPr>
        <p:spPr>
          <a:xfrm>
            <a:off x="1135875" y="1594549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721725" y="1911182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50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2657450" y="-2998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-238150" y="30910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473038" y="393120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970250" y="1644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 rot="10800000">
            <a:off x="4067075" y="3998200"/>
            <a:ext cx="5140350" cy="1211775"/>
            <a:chOff x="-365050" y="-837825"/>
            <a:chExt cx="5140350" cy="1211775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5"/>
          <p:cNvSpPr txBox="1">
            <a:spLocks noGrp="1"/>
          </p:cNvSpPr>
          <p:nvPr>
            <p:ph type="subTitle" idx="1"/>
          </p:nvPr>
        </p:nvSpPr>
        <p:spPr>
          <a:xfrm>
            <a:off x="3968625" y="2106980"/>
            <a:ext cx="4667027" cy="1969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In our project, it is aimed to develop national unmanned ground vehicle which acts as a spy or guardian of a field. </a:t>
            </a:r>
            <a:endParaRPr lang="tr-TR" b="0" i="0" dirty="0">
              <a:solidFill>
                <a:srgbClr val="F9F9F9"/>
              </a:solidFill>
              <a:effectLst/>
              <a:latin typeface="Share Tech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i="0" dirty="0">
                <a:solidFill>
                  <a:srgbClr val="F9F9F9"/>
                </a:solidFill>
                <a:effectLst/>
                <a:latin typeface="Share Tech" panose="020B0604020202020204" charset="0"/>
              </a:rPr>
              <a:t>Th</a:t>
            </a:r>
            <a:r>
              <a:rPr lang="tr-TR" dirty="0">
                <a:solidFill>
                  <a:srgbClr val="F9F9F9"/>
                </a:solidFill>
                <a:latin typeface="Share Tech" panose="020B0604020202020204" charset="0"/>
              </a:rPr>
              <a:t>erefore, our vehicle is not only self-driving car, it has 5 additional features which will be explained in next sections.</a:t>
            </a:r>
            <a:endParaRPr lang="en-US" b="0" i="0" dirty="0">
              <a:solidFill>
                <a:srgbClr val="F9F9F9"/>
              </a:solidFill>
              <a:effectLst/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998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3882457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159025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605952" y="906752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108657" y="116117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832101" y="116117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385200" y="116117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7"/>
          </p:nvPr>
        </p:nvSpPr>
        <p:spPr>
          <a:xfrm>
            <a:off x="4183200" y="1354002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8"/>
          </p:nvPr>
        </p:nvSpPr>
        <p:spPr>
          <a:xfrm>
            <a:off x="6906650" y="1354002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FEATURES</a:t>
            </a:r>
            <a:endParaRPr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716061" y="2297077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</a:rPr>
              <a:t>KAŞİF APP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439499" y="2297077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  <a:cs typeface="Sabon Next LT" panose="020B0502040204020203" pitchFamily="2" charset="0"/>
              </a:rPr>
              <a:t>Operating Modes</a:t>
            </a:r>
            <a:endParaRPr dirty="0">
              <a:latin typeface="Share Tech" panose="020B0604020202020204" charset="0"/>
              <a:cs typeface="Sabon Next LT" panose="020B0502040204020203" pitchFamily="2" charset="0"/>
            </a:endParaRP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5954106" y="2297077"/>
            <a:ext cx="2682687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</a:rPr>
              <a:t>Object Detection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1459750" y="1354002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459750" y="2934836"/>
            <a:ext cx="896775" cy="149400"/>
            <a:chOff x="1664075" y="4088600"/>
            <a:chExt cx="896775" cy="149400"/>
          </a:xfrm>
        </p:grpSpPr>
        <p:sp>
          <p:nvSpPr>
            <p:cNvPr id="420" name="Google Shape;42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4123619" y="2934450"/>
            <a:ext cx="896775" cy="149400"/>
            <a:chOff x="1664075" y="4088600"/>
            <a:chExt cx="896775" cy="149400"/>
          </a:xfrm>
        </p:grpSpPr>
        <p:sp>
          <p:nvSpPr>
            <p:cNvPr id="425" name="Google Shape;425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6847064" y="2934450"/>
            <a:ext cx="896775" cy="149400"/>
            <a:chOff x="1664075" y="4088600"/>
            <a:chExt cx="896775" cy="149400"/>
          </a:xfrm>
        </p:grpSpPr>
        <p:sp>
          <p:nvSpPr>
            <p:cNvPr id="430" name="Google Shape;43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6"/>
          <p:cNvSpPr/>
          <p:nvPr/>
        </p:nvSpPr>
        <p:spPr>
          <a:xfrm>
            <a:off x="2995003" y="1302976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675754" y="1888753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219650" y="1997625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6;p36">
            <a:extLst>
              <a:ext uri="{FF2B5EF4-FFF2-40B4-BE49-F238E27FC236}">
                <a16:creationId xmlns:a16="http://schemas.microsoft.com/office/drawing/2014/main" id="{47D286B7-CBF3-67B0-A830-744D997C3E1E}"/>
              </a:ext>
            </a:extLst>
          </p:cNvPr>
          <p:cNvSpPr/>
          <p:nvPr/>
        </p:nvSpPr>
        <p:spPr>
          <a:xfrm>
            <a:off x="4105609" y="332525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07;p36">
            <a:extLst>
              <a:ext uri="{FF2B5EF4-FFF2-40B4-BE49-F238E27FC236}">
                <a16:creationId xmlns:a16="http://schemas.microsoft.com/office/drawing/2014/main" id="{D8BB5381-0C9E-1F9E-70AA-31FB0436F70F}"/>
              </a:ext>
            </a:extLst>
          </p:cNvPr>
          <p:cNvSpPr/>
          <p:nvPr/>
        </p:nvSpPr>
        <p:spPr>
          <a:xfrm>
            <a:off x="6829053" y="332525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08;p36">
            <a:extLst>
              <a:ext uri="{FF2B5EF4-FFF2-40B4-BE49-F238E27FC236}">
                <a16:creationId xmlns:a16="http://schemas.microsoft.com/office/drawing/2014/main" id="{5A690386-FBED-B6D3-A77B-B2637A201286}"/>
              </a:ext>
            </a:extLst>
          </p:cNvPr>
          <p:cNvSpPr/>
          <p:nvPr/>
        </p:nvSpPr>
        <p:spPr>
          <a:xfrm>
            <a:off x="1382152" y="3325258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09;p36">
            <a:extLst>
              <a:ext uri="{FF2B5EF4-FFF2-40B4-BE49-F238E27FC236}">
                <a16:creationId xmlns:a16="http://schemas.microsoft.com/office/drawing/2014/main" id="{83377610-96F0-42CF-A999-6007146B5E92}"/>
              </a:ext>
            </a:extLst>
          </p:cNvPr>
          <p:cNvSpPr txBox="1">
            <a:spLocks/>
          </p:cNvSpPr>
          <p:nvPr/>
        </p:nvSpPr>
        <p:spPr>
          <a:xfrm>
            <a:off x="4180152" y="3518082"/>
            <a:ext cx="777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30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4" name="Google Shape;410;p36">
            <a:extLst>
              <a:ext uri="{FF2B5EF4-FFF2-40B4-BE49-F238E27FC236}">
                <a16:creationId xmlns:a16="http://schemas.microsoft.com/office/drawing/2014/main" id="{32AD2BF1-6EEA-AB5C-9DFC-64F4FFB9D65C}"/>
              </a:ext>
            </a:extLst>
          </p:cNvPr>
          <p:cNvSpPr txBox="1">
            <a:spLocks/>
          </p:cNvSpPr>
          <p:nvPr/>
        </p:nvSpPr>
        <p:spPr>
          <a:xfrm>
            <a:off x="6903602" y="3518082"/>
            <a:ext cx="777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30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45" name="Google Shape;412;p36">
            <a:extLst>
              <a:ext uri="{FF2B5EF4-FFF2-40B4-BE49-F238E27FC236}">
                <a16:creationId xmlns:a16="http://schemas.microsoft.com/office/drawing/2014/main" id="{9E492062-BEFF-58CA-DA98-49BB68B47A12}"/>
              </a:ext>
            </a:extLst>
          </p:cNvPr>
          <p:cNvSpPr txBox="1">
            <a:spLocks/>
          </p:cNvSpPr>
          <p:nvPr/>
        </p:nvSpPr>
        <p:spPr>
          <a:xfrm>
            <a:off x="713013" y="4461157"/>
            <a:ext cx="2265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</a:rPr>
              <a:t>Threat Detection</a:t>
            </a:r>
            <a:endParaRPr lang="en-US" dirty="0">
              <a:latin typeface="Share Tech" panose="020B0604020202020204" charset="0"/>
            </a:endParaRPr>
          </a:p>
        </p:txBody>
      </p:sp>
      <p:sp>
        <p:nvSpPr>
          <p:cNvPr id="46" name="Google Shape;414;p36">
            <a:extLst>
              <a:ext uri="{FF2B5EF4-FFF2-40B4-BE49-F238E27FC236}">
                <a16:creationId xmlns:a16="http://schemas.microsoft.com/office/drawing/2014/main" id="{E74C5B1E-EA62-4AE7-1813-ED1A5991BCB8}"/>
              </a:ext>
            </a:extLst>
          </p:cNvPr>
          <p:cNvSpPr txBox="1">
            <a:spLocks/>
          </p:cNvSpPr>
          <p:nvPr/>
        </p:nvSpPr>
        <p:spPr>
          <a:xfrm>
            <a:off x="3436451" y="4461157"/>
            <a:ext cx="2265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  <a:cs typeface="Sabon Next LT" panose="020B0502040204020203" pitchFamily="2" charset="0"/>
              </a:rPr>
              <a:t>Report of Threats</a:t>
            </a:r>
            <a:endParaRPr lang="en-US" dirty="0">
              <a:latin typeface="Share Tech" panose="020B0604020202020204" charset="0"/>
              <a:cs typeface="Sabon Next LT" panose="020B0502040204020203" pitchFamily="2" charset="0"/>
            </a:endParaRPr>
          </a:p>
        </p:txBody>
      </p:sp>
      <p:sp>
        <p:nvSpPr>
          <p:cNvPr id="47" name="Google Shape;416;p36">
            <a:extLst>
              <a:ext uri="{FF2B5EF4-FFF2-40B4-BE49-F238E27FC236}">
                <a16:creationId xmlns:a16="http://schemas.microsoft.com/office/drawing/2014/main" id="{388A8EAD-6BE9-8F25-8FCD-04EB7F86ACED}"/>
              </a:ext>
            </a:extLst>
          </p:cNvPr>
          <p:cNvSpPr txBox="1">
            <a:spLocks/>
          </p:cNvSpPr>
          <p:nvPr/>
        </p:nvSpPr>
        <p:spPr>
          <a:xfrm>
            <a:off x="5951058" y="4461157"/>
            <a:ext cx="2682687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b="0" dirty="0">
                <a:solidFill>
                  <a:srgbClr val="F9F9F9"/>
                </a:solidFill>
                <a:latin typeface="Share Tech" panose="020B0604020202020204" charset="0"/>
              </a:rPr>
              <a:t>GPS Tracking</a:t>
            </a:r>
            <a:endParaRPr lang="en-US" dirty="0">
              <a:latin typeface="Share Tech" panose="020B0604020202020204" charset="0"/>
            </a:endParaRPr>
          </a:p>
        </p:txBody>
      </p:sp>
      <p:sp>
        <p:nvSpPr>
          <p:cNvPr id="48" name="Google Shape;418;p36">
            <a:extLst>
              <a:ext uri="{FF2B5EF4-FFF2-40B4-BE49-F238E27FC236}">
                <a16:creationId xmlns:a16="http://schemas.microsoft.com/office/drawing/2014/main" id="{979D64B9-5646-8CB1-CC97-B2B393415360}"/>
              </a:ext>
            </a:extLst>
          </p:cNvPr>
          <p:cNvSpPr txBox="1">
            <a:spLocks/>
          </p:cNvSpPr>
          <p:nvPr/>
        </p:nvSpPr>
        <p:spPr>
          <a:xfrm>
            <a:off x="1456702" y="3518082"/>
            <a:ext cx="777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30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636541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2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KAŞİF ANDROID APP</a:t>
            </a:r>
            <a:endParaRPr dirty="0"/>
          </a:p>
        </p:txBody>
      </p:sp>
      <p:sp>
        <p:nvSpPr>
          <p:cNvPr id="810" name="Google Shape;810;p52"/>
          <p:cNvSpPr txBox="1"/>
          <p:nvPr/>
        </p:nvSpPr>
        <p:spPr>
          <a:xfrm>
            <a:off x="944756" y="1514223"/>
            <a:ext cx="525098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KAŞİF can be controlled via KAŞİF Android App.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tr-TR"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This application is written by using Java programming language.</a:t>
            </a:r>
            <a:b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819" name="Google Shape;819;p52"/>
          <p:cNvCxnSpPr>
            <a:cxnSpLocks/>
          </p:cNvCxnSpPr>
          <p:nvPr/>
        </p:nvCxnSpPr>
        <p:spPr>
          <a:xfrm rot="10800000">
            <a:off x="-323040" y="2174550"/>
            <a:ext cx="9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52"/>
          <p:cNvCxnSpPr>
            <a:cxnSpLocks/>
          </p:cNvCxnSpPr>
          <p:nvPr/>
        </p:nvCxnSpPr>
        <p:spPr>
          <a:xfrm>
            <a:off x="7944948" y="2185660"/>
            <a:ext cx="11990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4" name="Google Shape;824;p52"/>
          <p:cNvGrpSpPr/>
          <p:nvPr/>
        </p:nvGrpSpPr>
        <p:grpSpPr>
          <a:xfrm>
            <a:off x="3992680" y="679905"/>
            <a:ext cx="987245" cy="256500"/>
            <a:chOff x="713275" y="4065425"/>
            <a:chExt cx="987245" cy="256500"/>
          </a:xfrm>
        </p:grpSpPr>
        <p:sp>
          <p:nvSpPr>
            <p:cNvPr id="825" name="Google Shape;825;p5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52"/>
          <p:cNvSpPr/>
          <p:nvPr/>
        </p:nvSpPr>
        <p:spPr>
          <a:xfrm>
            <a:off x="55420" y="60312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2"/>
          <p:cNvSpPr/>
          <p:nvPr/>
        </p:nvSpPr>
        <p:spPr>
          <a:xfrm>
            <a:off x="8566798" y="3042908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5852;p69">
            <a:extLst>
              <a:ext uri="{FF2B5EF4-FFF2-40B4-BE49-F238E27FC236}">
                <a16:creationId xmlns:a16="http://schemas.microsoft.com/office/drawing/2014/main" id="{707354D4-7DC3-9F90-8068-0DB24D0456E5}"/>
              </a:ext>
            </a:extLst>
          </p:cNvPr>
          <p:cNvGrpSpPr/>
          <p:nvPr/>
        </p:nvGrpSpPr>
        <p:grpSpPr>
          <a:xfrm>
            <a:off x="715451" y="1638040"/>
            <a:ext cx="173290" cy="161941"/>
            <a:chOff x="1492675" y="4420975"/>
            <a:chExt cx="481825" cy="438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7" name="Google Shape;5853;p69">
              <a:extLst>
                <a:ext uri="{FF2B5EF4-FFF2-40B4-BE49-F238E27FC236}">
                  <a16:creationId xmlns:a16="http://schemas.microsoft.com/office/drawing/2014/main" id="{A792A010-12CE-4AE3-8C10-48D5E9C177B3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854;p69">
              <a:extLst>
                <a:ext uri="{FF2B5EF4-FFF2-40B4-BE49-F238E27FC236}">
                  <a16:creationId xmlns:a16="http://schemas.microsoft.com/office/drawing/2014/main" id="{497C660D-BD30-6630-43BD-86CE2427D07A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5855;p69">
              <a:extLst>
                <a:ext uri="{FF2B5EF4-FFF2-40B4-BE49-F238E27FC236}">
                  <a16:creationId xmlns:a16="http://schemas.microsoft.com/office/drawing/2014/main" id="{1242E867-54CC-A893-1CB5-43A9F68B6D1F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856;p69">
              <a:extLst>
                <a:ext uri="{FF2B5EF4-FFF2-40B4-BE49-F238E27FC236}">
                  <a16:creationId xmlns:a16="http://schemas.microsoft.com/office/drawing/2014/main" id="{A29569AC-0F9D-EBE8-E39D-A54E4770A923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857;p69">
              <a:extLst>
                <a:ext uri="{FF2B5EF4-FFF2-40B4-BE49-F238E27FC236}">
                  <a16:creationId xmlns:a16="http://schemas.microsoft.com/office/drawing/2014/main" id="{57EBF1E2-655F-F464-AACE-08DDE3DDBD0E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5852;p69">
            <a:extLst>
              <a:ext uri="{FF2B5EF4-FFF2-40B4-BE49-F238E27FC236}">
                <a16:creationId xmlns:a16="http://schemas.microsoft.com/office/drawing/2014/main" id="{2178F2C1-7A77-A302-0460-EAE8323CF4BA}"/>
              </a:ext>
            </a:extLst>
          </p:cNvPr>
          <p:cNvGrpSpPr/>
          <p:nvPr/>
        </p:nvGrpSpPr>
        <p:grpSpPr>
          <a:xfrm>
            <a:off x="714866" y="2136305"/>
            <a:ext cx="173290" cy="161941"/>
            <a:chOff x="1492675" y="4420975"/>
            <a:chExt cx="481825" cy="438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9" name="Google Shape;5853;p69">
              <a:extLst>
                <a:ext uri="{FF2B5EF4-FFF2-40B4-BE49-F238E27FC236}">
                  <a16:creationId xmlns:a16="http://schemas.microsoft.com/office/drawing/2014/main" id="{802905A8-7C95-85B9-180D-5DEED4370FCA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54;p69">
              <a:extLst>
                <a:ext uri="{FF2B5EF4-FFF2-40B4-BE49-F238E27FC236}">
                  <a16:creationId xmlns:a16="http://schemas.microsoft.com/office/drawing/2014/main" id="{5F16FA96-078A-580F-C1C5-7C9D25A89ED2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855;p69">
              <a:extLst>
                <a:ext uri="{FF2B5EF4-FFF2-40B4-BE49-F238E27FC236}">
                  <a16:creationId xmlns:a16="http://schemas.microsoft.com/office/drawing/2014/main" id="{CF10C9DE-F0E9-14B2-0B26-E12D743DD7C0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856;p69">
              <a:extLst>
                <a:ext uri="{FF2B5EF4-FFF2-40B4-BE49-F238E27FC236}">
                  <a16:creationId xmlns:a16="http://schemas.microsoft.com/office/drawing/2014/main" id="{D4160043-32D9-A21B-D6D4-246BBC2D39CA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57;p69">
              <a:extLst>
                <a:ext uri="{FF2B5EF4-FFF2-40B4-BE49-F238E27FC236}">
                  <a16:creationId xmlns:a16="http://schemas.microsoft.com/office/drawing/2014/main" id="{3EEEB3AC-C12E-CB9B-20F7-4424A46C6E67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7728846-1373-F130-AD04-551B9CF1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0" b="7235"/>
          <a:stretch/>
        </p:blipFill>
        <p:spPr>
          <a:xfrm>
            <a:off x="2560699" y="2882318"/>
            <a:ext cx="3594708" cy="1746883"/>
          </a:xfrm>
          <a:prstGeom prst="rect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glow rad="228600">
              <a:schemeClr val="bg2">
                <a:lumMod val="25000"/>
                <a:lumOff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181969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1"/>
          <p:cNvSpPr txBox="1">
            <a:spLocks noGrp="1"/>
          </p:cNvSpPr>
          <p:nvPr>
            <p:ph type="title"/>
          </p:nvPr>
        </p:nvSpPr>
        <p:spPr>
          <a:xfrm>
            <a:off x="316241" y="18051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 MODES</a:t>
            </a:r>
            <a:endParaRPr dirty="0"/>
          </a:p>
        </p:txBody>
      </p:sp>
      <p:sp>
        <p:nvSpPr>
          <p:cNvPr id="19" name="Google Shape;807;p52">
            <a:extLst>
              <a:ext uri="{FF2B5EF4-FFF2-40B4-BE49-F238E27FC236}">
                <a16:creationId xmlns:a16="http://schemas.microsoft.com/office/drawing/2014/main" id="{B9195D63-4862-5539-6EEC-90C2710B4A59}"/>
              </a:ext>
            </a:extLst>
          </p:cNvPr>
          <p:cNvSpPr txBox="1"/>
          <p:nvPr/>
        </p:nvSpPr>
        <p:spPr>
          <a:xfrm>
            <a:off x="1679786" y="1015702"/>
            <a:ext cx="2659489" cy="711800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AUTONOMOUS MODE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0" name="Google Shape;808;p52">
            <a:extLst>
              <a:ext uri="{FF2B5EF4-FFF2-40B4-BE49-F238E27FC236}">
                <a16:creationId xmlns:a16="http://schemas.microsoft.com/office/drawing/2014/main" id="{1CF6B6AD-541E-45BF-D099-A7C5E818BE29}"/>
              </a:ext>
            </a:extLst>
          </p:cNvPr>
          <p:cNvSpPr txBox="1"/>
          <p:nvPr/>
        </p:nvSpPr>
        <p:spPr>
          <a:xfrm>
            <a:off x="1679786" y="1890764"/>
            <a:ext cx="265948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When autonomous button on app is pressed, vehicle will start to operate without any human intervention.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" name="Google Shape;809;p52">
            <a:extLst>
              <a:ext uri="{FF2B5EF4-FFF2-40B4-BE49-F238E27FC236}">
                <a16:creationId xmlns:a16="http://schemas.microsoft.com/office/drawing/2014/main" id="{F8E6127C-7905-FF11-DC78-B2A76FD9F802}"/>
              </a:ext>
            </a:extLst>
          </p:cNvPr>
          <p:cNvSpPr txBox="1"/>
          <p:nvPr/>
        </p:nvSpPr>
        <p:spPr>
          <a:xfrm>
            <a:off x="4573453" y="1015702"/>
            <a:ext cx="2728199" cy="71180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MANUAL MODE</a:t>
            </a:r>
            <a:endParaRPr sz="16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3" name="Google Shape;808;p52">
            <a:extLst>
              <a:ext uri="{FF2B5EF4-FFF2-40B4-BE49-F238E27FC236}">
                <a16:creationId xmlns:a16="http://schemas.microsoft.com/office/drawing/2014/main" id="{8AB86AFD-37CF-2526-E793-832EBA0223D7}"/>
              </a:ext>
            </a:extLst>
          </p:cNvPr>
          <p:cNvSpPr txBox="1"/>
          <p:nvPr/>
        </p:nvSpPr>
        <p:spPr>
          <a:xfrm>
            <a:off x="4534160" y="1890764"/>
            <a:ext cx="265948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With direction buttons, KA</a:t>
            </a:r>
            <a:r>
              <a:rPr lang="tr-TR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ŞİF</a:t>
            </a: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can be operated.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7" name="Google Shape;5852;p69">
            <a:extLst>
              <a:ext uri="{FF2B5EF4-FFF2-40B4-BE49-F238E27FC236}">
                <a16:creationId xmlns:a16="http://schemas.microsoft.com/office/drawing/2014/main" id="{BB9AECBA-2489-FEF7-76F0-0FC223871BBD}"/>
              </a:ext>
            </a:extLst>
          </p:cNvPr>
          <p:cNvGrpSpPr/>
          <p:nvPr/>
        </p:nvGrpSpPr>
        <p:grpSpPr>
          <a:xfrm>
            <a:off x="4360870" y="1290631"/>
            <a:ext cx="173290" cy="161941"/>
            <a:chOff x="1492675" y="4420975"/>
            <a:chExt cx="481825" cy="438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8" name="Google Shape;5853;p69">
              <a:extLst>
                <a:ext uri="{FF2B5EF4-FFF2-40B4-BE49-F238E27FC236}">
                  <a16:creationId xmlns:a16="http://schemas.microsoft.com/office/drawing/2014/main" id="{FF4A3D97-4013-8B4F-304B-089F4590B40B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5854;p69">
              <a:extLst>
                <a:ext uri="{FF2B5EF4-FFF2-40B4-BE49-F238E27FC236}">
                  <a16:creationId xmlns:a16="http://schemas.microsoft.com/office/drawing/2014/main" id="{994FFC39-2A66-B248-0A0A-33038B33D034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855;p69">
              <a:extLst>
                <a:ext uri="{FF2B5EF4-FFF2-40B4-BE49-F238E27FC236}">
                  <a16:creationId xmlns:a16="http://schemas.microsoft.com/office/drawing/2014/main" id="{A6BD31ED-FCC8-0715-5B76-B421D06FDAA7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856;p69">
              <a:extLst>
                <a:ext uri="{FF2B5EF4-FFF2-40B4-BE49-F238E27FC236}">
                  <a16:creationId xmlns:a16="http://schemas.microsoft.com/office/drawing/2014/main" id="{737E5213-56E3-A0EA-ABA5-B11AF5E8C175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857;p69">
              <a:extLst>
                <a:ext uri="{FF2B5EF4-FFF2-40B4-BE49-F238E27FC236}">
                  <a16:creationId xmlns:a16="http://schemas.microsoft.com/office/drawing/2014/main" id="{89966323-982F-359C-CCEF-6360AD7E839B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3" name="Google Shape;808;p52">
            <a:extLst>
              <a:ext uri="{FF2B5EF4-FFF2-40B4-BE49-F238E27FC236}">
                <a16:creationId xmlns:a16="http://schemas.microsoft.com/office/drawing/2014/main" id="{F1DC7682-CAE8-9B65-9398-5A54AE150F58}"/>
              </a:ext>
            </a:extLst>
          </p:cNvPr>
          <p:cNvSpPr txBox="1"/>
          <p:nvPr/>
        </p:nvSpPr>
        <p:spPr>
          <a:xfrm>
            <a:off x="1416733" y="3060285"/>
            <a:ext cx="64245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For that purpose, we used Arduino Uno board and HC05 Bluetooth module.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C38EE4FE-7B8F-1EA8-A401-94CEEE52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062" y="2956043"/>
            <a:ext cx="639341" cy="639341"/>
          </a:xfrm>
          <a:prstGeom prst="rect">
            <a:avLst/>
          </a:prstGeom>
        </p:spPr>
      </p:pic>
      <p:pic>
        <p:nvPicPr>
          <p:cNvPr id="9" name="Picture 8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1F2CC974-3B33-AA46-EFA4-7FF97FC02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595" y="3580776"/>
            <a:ext cx="2572143" cy="1448973"/>
          </a:xfrm>
          <a:prstGeom prst="rect">
            <a:avLst/>
          </a:prstGeom>
          <a:effectLst>
            <a:glow rad="127000">
              <a:srgbClr val="92D050">
                <a:alpha val="98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634188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1"/>
          <p:cNvSpPr txBox="1">
            <a:spLocks noGrp="1"/>
          </p:cNvSpPr>
          <p:nvPr>
            <p:ph type="title"/>
          </p:nvPr>
        </p:nvSpPr>
        <p:spPr>
          <a:xfrm>
            <a:off x="316241" y="18051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DETECTION</a:t>
            </a:r>
            <a:endParaRPr dirty="0"/>
          </a:p>
        </p:txBody>
      </p:sp>
      <p:sp>
        <p:nvSpPr>
          <p:cNvPr id="20" name="Google Shape;808;p52">
            <a:extLst>
              <a:ext uri="{FF2B5EF4-FFF2-40B4-BE49-F238E27FC236}">
                <a16:creationId xmlns:a16="http://schemas.microsoft.com/office/drawing/2014/main" id="{1CF6B6AD-541E-45BF-D099-A7C5E818BE29}"/>
              </a:ext>
            </a:extLst>
          </p:cNvPr>
          <p:cNvSpPr txBox="1"/>
          <p:nvPr/>
        </p:nvSpPr>
        <p:spPr>
          <a:xfrm>
            <a:off x="838736" y="912583"/>
            <a:ext cx="71120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 trained a </a:t>
            </a:r>
            <a:r>
              <a:rPr lang="en-US" sz="1600" dirty="0" err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Tensorflow</a:t>
            </a: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Lite model with YOLO algorithm to be able to detect objects.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" name="Google Shape;808;p52">
            <a:extLst>
              <a:ext uri="{FF2B5EF4-FFF2-40B4-BE49-F238E27FC236}">
                <a16:creationId xmlns:a16="http://schemas.microsoft.com/office/drawing/2014/main" id="{8AB86AFD-37CF-2526-E793-832EBA0223D7}"/>
              </a:ext>
            </a:extLst>
          </p:cNvPr>
          <p:cNvSpPr txBox="1"/>
          <p:nvPr/>
        </p:nvSpPr>
        <p:spPr>
          <a:xfrm>
            <a:off x="886588" y="1329253"/>
            <a:ext cx="4061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 this model, there are 600 different objects.</a:t>
            </a:r>
          </a:p>
        </p:txBody>
      </p:sp>
      <p:pic>
        <p:nvPicPr>
          <p:cNvPr id="3" name="Graphic 2" descr="Web cam with solid fill">
            <a:extLst>
              <a:ext uri="{FF2B5EF4-FFF2-40B4-BE49-F238E27FC236}">
                <a16:creationId xmlns:a16="http://schemas.microsoft.com/office/drawing/2014/main" id="{91B7D527-4339-DE56-87B3-1F9E412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556" y="984724"/>
            <a:ext cx="295328" cy="295328"/>
          </a:xfrm>
          <a:prstGeom prst="rect">
            <a:avLst/>
          </a:prstGeom>
        </p:spPr>
      </p:pic>
      <p:pic>
        <p:nvPicPr>
          <p:cNvPr id="22" name="Graphic 21" descr="Web cam with solid fill">
            <a:extLst>
              <a:ext uri="{FF2B5EF4-FFF2-40B4-BE49-F238E27FC236}">
                <a16:creationId xmlns:a16="http://schemas.microsoft.com/office/drawing/2014/main" id="{F1F3FB94-AB59-2CE2-8346-CC8DDCA0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556" y="1384382"/>
            <a:ext cx="295328" cy="295328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F5CAC2D-0006-3AF3-3F01-CCE77AB75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05" b="6594"/>
          <a:stretch/>
        </p:blipFill>
        <p:spPr>
          <a:xfrm>
            <a:off x="2271719" y="2147530"/>
            <a:ext cx="4246034" cy="2083387"/>
          </a:xfrm>
          <a:prstGeom prst="rect">
            <a:avLst/>
          </a:prstGeom>
          <a:ln>
            <a:solidFill>
              <a:srgbClr val="FFFFCC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5E83C449-1B4F-32A3-6B6E-E3FA1A7D4641}"/>
              </a:ext>
            </a:extLst>
          </p:cNvPr>
          <p:cNvSpPr/>
          <p:nvPr/>
        </p:nvSpPr>
        <p:spPr>
          <a:xfrm>
            <a:off x="968587" y="2594705"/>
            <a:ext cx="568960" cy="629401"/>
          </a:xfrm>
          <a:prstGeom prst="curvedRightArrow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52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11;p36">
            <a:extLst>
              <a:ext uri="{FF2B5EF4-FFF2-40B4-BE49-F238E27FC236}">
                <a16:creationId xmlns:a16="http://schemas.microsoft.com/office/drawing/2014/main" id="{D460D7C9-E6A3-AACD-3789-152AA2438C89}"/>
              </a:ext>
            </a:extLst>
          </p:cNvPr>
          <p:cNvSpPr txBox="1">
            <a:spLocks/>
          </p:cNvSpPr>
          <p:nvPr/>
        </p:nvSpPr>
        <p:spPr>
          <a:xfrm>
            <a:off x="694929" y="361857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800" dirty="0">
                <a:solidFill>
                  <a:schemeClr val="bg1"/>
                </a:solidFill>
                <a:latin typeface="Share Tech" panose="020B0604020202020204" charset="0"/>
              </a:rPr>
              <a:t>THREAT</a:t>
            </a:r>
            <a:r>
              <a:rPr lang="en-US" sz="2800" dirty="0">
                <a:solidFill>
                  <a:schemeClr val="bg1"/>
                </a:solidFill>
                <a:latin typeface="Share Tech" panose="020B0604020202020204" charset="0"/>
              </a:rPr>
              <a:t> DETECTION</a:t>
            </a:r>
          </a:p>
        </p:txBody>
      </p:sp>
      <p:sp>
        <p:nvSpPr>
          <p:cNvPr id="20" name="Google Shape;398;p35">
            <a:extLst>
              <a:ext uri="{FF2B5EF4-FFF2-40B4-BE49-F238E27FC236}">
                <a16:creationId xmlns:a16="http://schemas.microsoft.com/office/drawing/2014/main" id="{DD495B4C-D643-7465-1BBE-80E745B5BA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5519" y="1198880"/>
            <a:ext cx="6556133" cy="218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Among these 600 different objects, there are 17 military-based objects.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When application detects a threat, red box appears at the around of that object.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tr-TR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600" b="0" dirty="0">
                <a:solidFill>
                  <a:srgbClr val="F9F9F9"/>
                </a:solidFill>
                <a:latin typeface="Abel" panose="02000506030000020004" pitchFamily="2" charset="0"/>
              </a:rPr>
              <a:t> A warning sound which says </a:t>
            </a:r>
            <a:r>
              <a:rPr lang="en-US" sz="1600" b="0" dirty="0">
                <a:solidFill>
                  <a:srgbClr val="F9F9F9"/>
                </a:solidFill>
                <a:latin typeface="Abel" panose="02000506030000020004" pitchFamily="2" charset="0"/>
              </a:rPr>
              <a:t>“Threat is detected” can be heard.</a:t>
            </a:r>
            <a:endParaRPr lang="tr-TR" sz="1600" b="0" dirty="0">
              <a:solidFill>
                <a:srgbClr val="F9F9F9"/>
              </a:solidFill>
              <a:latin typeface="Abel" panose="02000506030000020004" pitchFamily="2" charset="0"/>
            </a:endParaRPr>
          </a:p>
        </p:txBody>
      </p:sp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FCC6218D-B5B8-5F91-3F10-37DBD38EA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3" y="1198880"/>
            <a:ext cx="549577" cy="549577"/>
          </a:xfrm>
          <a:prstGeom prst="rect">
            <a:avLst/>
          </a:prstGeom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ED59E0AA-2A20-B39F-C11E-84B141907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1" y="1969270"/>
            <a:ext cx="549577" cy="549577"/>
          </a:xfrm>
          <a:prstGeom prst="rect">
            <a:avLst/>
          </a:prstGeom>
        </p:spPr>
      </p:pic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C5659BEA-8CF3-84CB-6C58-2FC2DE8BF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3" y="2773528"/>
            <a:ext cx="549577" cy="549577"/>
          </a:xfrm>
          <a:prstGeom prst="rect">
            <a:avLst/>
          </a:prstGeom>
        </p:spPr>
      </p:pic>
      <p:pic>
        <p:nvPicPr>
          <p:cNvPr id="7" name="Picture 6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4E7A359-B3D9-6E33-F3FD-A92D78AF6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7" b="7357"/>
          <a:stretch/>
        </p:blipFill>
        <p:spPr>
          <a:xfrm>
            <a:off x="5301761" y="3238336"/>
            <a:ext cx="3560885" cy="1710807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425621072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359</Words>
  <Application>Microsoft Office PowerPoint</Application>
  <PresentationFormat>On-screen Show (16:9)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Abel</vt:lpstr>
      <vt:lpstr>Arial</vt:lpstr>
      <vt:lpstr>Share Tech</vt:lpstr>
      <vt:lpstr>Electric Car Project Proposal by Slidesgo</vt:lpstr>
      <vt:lpstr>Autonomous Vehicle</vt:lpstr>
      <vt:lpstr>PowerPoint Presentation</vt:lpstr>
      <vt:lpstr>TABLE OF CONTENTS</vt:lpstr>
      <vt:lpstr>PROJECT DEFINITION</vt:lpstr>
      <vt:lpstr>02</vt:lpstr>
      <vt:lpstr>KAŞİF ANDROID APP</vt:lpstr>
      <vt:lpstr>OPERATING MODES</vt:lpstr>
      <vt:lpstr>OBJECT DETECTION</vt:lpstr>
      <vt:lpstr>PowerPoint Presentation</vt:lpstr>
      <vt:lpstr>PowerPoint Presentation</vt:lpstr>
      <vt:lpstr>REPORTS OF THREATS</vt:lpstr>
      <vt:lpstr>GPS TRACKING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</dc:title>
  <dc:creator>anonim user</dc:creator>
  <cp:lastModifiedBy>anonim user</cp:lastModifiedBy>
  <cp:revision>30</cp:revision>
  <dcterms:modified xsi:type="dcterms:W3CDTF">2022-06-12T18:06:44Z</dcterms:modified>
</cp:coreProperties>
</file>